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8" r:id="rId2"/>
    <p:sldId id="300" r:id="rId3"/>
    <p:sldId id="298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15" r:id="rId19"/>
    <p:sldId id="316" r:id="rId20"/>
    <p:sldId id="317" r:id="rId21"/>
    <p:sldId id="318" r:id="rId22"/>
    <p:sldId id="319" r:id="rId23"/>
    <p:sldId id="320" r:id="rId24"/>
    <p:sldId id="321" r:id="rId25"/>
    <p:sldId id="322" r:id="rId26"/>
    <p:sldId id="323" r:id="rId27"/>
    <p:sldId id="324" r:id="rId2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600"/>
    <a:srgbClr val="CC9900"/>
    <a:srgbClr val="000099"/>
    <a:srgbClr val="3366FF"/>
    <a:srgbClr val="FFFFCC"/>
    <a:srgbClr val="CCFFCC"/>
    <a:srgbClr val="000066"/>
    <a:srgbClr val="FF6600"/>
    <a:srgbClr val="DDDDDD"/>
    <a:srgbClr val="99C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29" autoAdjust="0"/>
    <p:restoredTop sz="94160" autoAdjust="0"/>
  </p:normalViewPr>
  <p:slideViewPr>
    <p:cSldViewPr snapToGrid="0">
      <p:cViewPr>
        <p:scale>
          <a:sx n="80" d="100"/>
          <a:sy n="80" d="100"/>
        </p:scale>
        <p:origin x="-1848" y="-5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Arial" charset="0"/>
              </a:defRPr>
            </a:lvl1pPr>
          </a:lstStyle>
          <a:p>
            <a:pPr>
              <a:defRPr/>
            </a:pPr>
            <a:fld id="{6A5FD6ED-E2B9-4D72-A8D6-1015D5E088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549964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9CCF24-BD47-4B49-A7C9-C1661EC1CBA7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ChangeArrowheads="1"/>
          </p:cNvSpPr>
          <p:nvPr userDrawn="1"/>
        </p:nvSpPr>
        <p:spPr bwMode="auto">
          <a:xfrm>
            <a:off x="1143000" y="6400800"/>
            <a:ext cx="7696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b="1" dirty="0">
                <a:solidFill>
                  <a:srgbClr val="B2B2B2"/>
                </a:solidFill>
              </a:rPr>
              <a:t>Yuba River Development Project (YRDP) – FERC Project 2246 Relicensing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716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200">
          <a:solidFill>
            <a:srgbClr val="00009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rgbClr val="4D4D4D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rgbClr val="000066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rgbClr val="00009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rgbClr val="00009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rgbClr val="00009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rgbClr val="00009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rgbClr val="0000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8"/>
          <p:cNvSpPr>
            <a:spLocks noChangeArrowheads="1"/>
          </p:cNvSpPr>
          <p:nvPr/>
        </p:nvSpPr>
        <p:spPr bwMode="auto">
          <a:xfrm>
            <a:off x="1981200" y="1066800"/>
            <a:ext cx="55224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Water Balance/Operations Modeling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075" name="Rectangle 19"/>
          <p:cNvSpPr>
            <a:spLocks noChangeArrowheads="1"/>
          </p:cNvSpPr>
          <p:nvPr/>
        </p:nvSpPr>
        <p:spPr bwMode="auto">
          <a:xfrm>
            <a:off x="1965325" y="457200"/>
            <a:ext cx="4572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DDDDDD"/>
                </a:solidFill>
              </a:rPr>
              <a:t>Yuba River Development Project</a:t>
            </a:r>
          </a:p>
          <a:p>
            <a:r>
              <a:rPr lang="en-US" b="1" dirty="0">
                <a:solidFill>
                  <a:srgbClr val="DDDDDD"/>
                </a:solidFill>
              </a:rPr>
              <a:t>FERC Project 2246 Relicensing</a:t>
            </a:r>
            <a:endParaRPr lang="en-US" sz="1600" b="1" dirty="0">
              <a:solidFill>
                <a:srgbClr val="DDDDDD"/>
              </a:solidFill>
            </a:endParaRPr>
          </a:p>
        </p:txBody>
      </p:sp>
      <p:sp>
        <p:nvSpPr>
          <p:cNvPr id="3076" name="Text Box 20"/>
          <p:cNvSpPr txBox="1">
            <a:spLocks noChangeArrowheads="1"/>
          </p:cNvSpPr>
          <p:nvPr/>
        </p:nvSpPr>
        <p:spPr bwMode="auto">
          <a:xfrm>
            <a:off x="3581400" y="6096000"/>
            <a:ext cx="225587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Wednesday, May 9, 2012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Meeting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previous discussions</a:t>
            </a:r>
          </a:p>
          <a:p>
            <a:pPr lvl="1"/>
            <a:r>
              <a:rPr lang="en-US" dirty="0" smtClean="0"/>
              <a:t>Modeling Approach</a:t>
            </a:r>
          </a:p>
          <a:p>
            <a:r>
              <a:rPr lang="en-US" dirty="0" smtClean="0"/>
              <a:t>Present Model</a:t>
            </a:r>
          </a:p>
          <a:p>
            <a:pPr lvl="1"/>
            <a:r>
              <a:rPr lang="en-US" dirty="0" smtClean="0"/>
              <a:t>Model Validation</a:t>
            </a:r>
          </a:p>
          <a:p>
            <a:pPr lvl="1"/>
            <a:r>
              <a:rPr lang="en-US" dirty="0" smtClean="0"/>
              <a:t>Base Case Scenario</a:t>
            </a:r>
          </a:p>
          <a:p>
            <a:pPr lvl="1"/>
            <a:r>
              <a:rPr lang="en-US" dirty="0" smtClean="0"/>
              <a:t>Yuba River Development Project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Evaluation of model logic and hydrology against historical requirements and demands</a:t>
            </a:r>
          </a:p>
          <a:p>
            <a:pPr lvl="1"/>
            <a:r>
              <a:rPr lang="en-US" dirty="0" smtClean="0"/>
              <a:t>Lower Yuba River has been subject to several regulatory conditions over last 10 years</a:t>
            </a:r>
          </a:p>
          <a:p>
            <a:pPr lvl="1"/>
            <a:r>
              <a:rPr lang="en-US" dirty="0" smtClean="0"/>
              <a:t>Yuba River Development Project has operated to meet increasing irrigation demands over the last 10 years</a:t>
            </a:r>
          </a:p>
          <a:p>
            <a:pPr lvl="1"/>
            <a:r>
              <a:rPr lang="en-US" dirty="0" smtClean="0"/>
              <a:t>New Bullards Bar operational approach has changed over last 10 years</a:t>
            </a:r>
          </a:p>
          <a:p>
            <a:pPr lvl="1"/>
            <a:r>
              <a:rPr lang="en-US" dirty="0" smtClean="0"/>
              <a:t>YCWA has conducted multiple transfers in recent years</a:t>
            </a:r>
          </a:p>
          <a:p>
            <a:r>
              <a:rPr lang="en-US" dirty="0" smtClean="0"/>
              <a:t>Conducted detailed evaluation of last 3 years</a:t>
            </a:r>
          </a:p>
          <a:p>
            <a:r>
              <a:rPr lang="en-US" dirty="0" smtClean="0"/>
              <a:t>Conducted high-level evaluation of past 10 years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Considered:</a:t>
            </a:r>
          </a:p>
          <a:p>
            <a:pPr lvl="1"/>
            <a:r>
              <a:rPr lang="en-US" dirty="0" smtClean="0"/>
              <a:t>Our House and Log Cabin dams operations</a:t>
            </a:r>
          </a:p>
          <a:p>
            <a:pPr lvl="1"/>
            <a:r>
              <a:rPr lang="en-US" dirty="0" smtClean="0"/>
              <a:t>New Bullards Bar Reservoir storage</a:t>
            </a:r>
          </a:p>
          <a:p>
            <a:pPr lvl="1"/>
            <a:r>
              <a:rPr lang="en-US" dirty="0" smtClean="0"/>
              <a:t>Flows below New Bullards Bar Reservoir</a:t>
            </a:r>
          </a:p>
          <a:p>
            <a:pPr lvl="1"/>
            <a:r>
              <a:rPr lang="en-US" dirty="0" smtClean="0"/>
              <a:t>Colgate Powerhouse flows</a:t>
            </a:r>
          </a:p>
          <a:p>
            <a:pPr lvl="1"/>
            <a:r>
              <a:rPr lang="en-US" dirty="0" smtClean="0"/>
              <a:t>Narrows 1 and 2 powerhouses releases</a:t>
            </a:r>
          </a:p>
          <a:p>
            <a:pPr lvl="1"/>
            <a:r>
              <a:rPr lang="en-US" dirty="0" smtClean="0"/>
              <a:t>Daguerre Point Dam Deliveries</a:t>
            </a:r>
          </a:p>
          <a:p>
            <a:pPr lvl="1"/>
            <a:r>
              <a:rPr lang="en-US" dirty="0" smtClean="0"/>
              <a:t>Flows at Marysville gage</a:t>
            </a:r>
          </a:p>
          <a:p>
            <a:pPr lvl="1"/>
            <a:r>
              <a:rPr lang="en-US" dirty="0" smtClean="0"/>
              <a:t>Powerhouse generation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below Our House Dam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25880"/>
            <a:ext cx="8325612" cy="4231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Lohman Ridge Tunnel Flow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25880"/>
            <a:ext cx="8277606" cy="388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below Log Cabin Dam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25880"/>
            <a:ext cx="8277606" cy="4231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Camptonville</a:t>
            </a:r>
            <a:r>
              <a:rPr lang="en-US" dirty="0" smtClean="0"/>
              <a:t> Tunnel Flow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25880"/>
            <a:ext cx="8305038" cy="388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 Annual Flow at Our House and Log Cabin Dam Gages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68134" y="1805049"/>
          <a:ext cx="8538360" cy="2575710"/>
        </p:xfrm>
        <a:graphic>
          <a:graphicData uri="http://schemas.openxmlformats.org/drawingml/2006/table">
            <a:tbl>
              <a:tblPr/>
              <a:tblGrid>
                <a:gridCol w="1042663"/>
                <a:gridCol w="971002"/>
                <a:gridCol w="970104"/>
                <a:gridCol w="986231"/>
                <a:gridCol w="913672"/>
                <a:gridCol w="913672"/>
                <a:gridCol w="913672"/>
                <a:gridCol w="913672"/>
                <a:gridCol w="913672"/>
              </a:tblGrid>
              <a:tr h="2731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Location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Historical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Modeled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Difference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% Difference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7571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 Year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 Year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 Year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 Year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 Year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 Year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 Year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 Year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47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Calibri"/>
                        </a:rPr>
                        <a:t>11408880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Calibri"/>
                        </a:rPr>
                        <a:t>52.0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Calibri"/>
                        </a:rPr>
                        <a:t>99.6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Calibri"/>
                        </a:rPr>
                        <a:t>48.5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Calibri"/>
                        </a:rPr>
                        <a:t>79.2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Calibri"/>
                        </a:rPr>
                        <a:t>3.5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Calibri"/>
                        </a:rPr>
                        <a:t>20.4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Calibri"/>
                        </a:rPr>
                        <a:t>7%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Calibri"/>
                        </a:rPr>
                        <a:t>21%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44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Calibri"/>
                        </a:rPr>
                        <a:t>11408870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Calibri"/>
                        </a:rPr>
                        <a:t>159.4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Calibri"/>
                        </a:rPr>
                        <a:t>165.5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Calibri"/>
                        </a:rPr>
                        <a:t>163.0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Calibri"/>
                        </a:rPr>
                        <a:t>185.9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Calibri"/>
                        </a:rPr>
                        <a:t>(3.5)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Calibri"/>
                        </a:rPr>
                        <a:t>(20.4)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Calibri"/>
                        </a:rPr>
                        <a:t>-2%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Calibri"/>
                        </a:rPr>
                        <a:t>-12%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44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Calibri"/>
                        </a:rPr>
                        <a:t>11409400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Calibri"/>
                        </a:rPr>
                        <a:t>11.2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Calibri"/>
                        </a:rPr>
                        <a:t>15.7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Calibri"/>
                        </a:rPr>
                        <a:t>8.3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Calibri"/>
                        </a:rPr>
                        <a:t>12.2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Calibri"/>
                        </a:rPr>
                        <a:t>2.9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Calibri"/>
                        </a:rPr>
                        <a:t>3.5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Calibri"/>
                        </a:rPr>
                        <a:t>26%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Calibri"/>
                        </a:rPr>
                        <a:t>22%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44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Calibri"/>
                        </a:rPr>
                        <a:t>11409350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Calibri"/>
                        </a:rPr>
                        <a:t>189.4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Calibri"/>
                        </a:rPr>
                        <a:t>204.9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Calibri"/>
                        </a:rPr>
                        <a:t>196.0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Calibri"/>
                        </a:rPr>
                        <a:t>229.3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Calibri"/>
                        </a:rPr>
                        <a:t>(6.6)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Calibri"/>
                        </a:rPr>
                        <a:t>(24.4)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Calibri"/>
                        </a:rPr>
                        <a:t>-3%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Calibri"/>
                        </a:rPr>
                        <a:t>-12%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Bullards Bar Reservoir Target Storage</a:t>
            </a:r>
            <a:endParaRPr lang="en-US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25880"/>
            <a:ext cx="8510778" cy="4622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Bullards Bar Reservoir Storage</a:t>
            </a:r>
            <a:br>
              <a:rPr lang="en-US" dirty="0" smtClean="0"/>
            </a:br>
            <a:r>
              <a:rPr lang="en-US" sz="2000" dirty="0" smtClean="0"/>
              <a:t>3-Year Validation</a:t>
            </a:r>
            <a:endParaRPr lang="en-US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25880"/>
            <a:ext cx="8284464" cy="4841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Bullards Bar Reservoir Storage</a:t>
            </a:r>
            <a:br>
              <a:rPr lang="en-US" dirty="0" smtClean="0"/>
            </a:br>
            <a:r>
              <a:rPr lang="en-US" sz="2000" dirty="0" smtClean="0"/>
              <a:t>10-Year Validation</a:t>
            </a:r>
            <a:endParaRPr lang="en-US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25880"/>
            <a:ext cx="8332470" cy="4656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below New Bullards Bar Dam</a:t>
            </a:r>
            <a:endParaRPr lang="en-US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450" y="1325880"/>
            <a:ext cx="7167002" cy="4233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Colgate Powerhouse Releases</a:t>
            </a:r>
            <a:endParaRPr lang="en-US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25880"/>
            <a:ext cx="7907274" cy="3970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Colgate Powerhouse Releases</a:t>
            </a:r>
            <a:br>
              <a:rPr lang="en-US" dirty="0" smtClean="0"/>
            </a:br>
            <a:r>
              <a:rPr lang="en-US" sz="2000" dirty="0" smtClean="0"/>
              <a:t>Summer of 2008 with weekends shaded</a:t>
            </a:r>
            <a:endParaRPr lang="en-US" sz="2000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25880"/>
            <a:ext cx="8275320" cy="442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 Annual Colgate Powerhouse Release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0012" y="2137558"/>
          <a:ext cx="8467107" cy="2148882"/>
        </p:xfrm>
        <a:graphic>
          <a:graphicData uri="http://schemas.openxmlformats.org/drawingml/2006/table">
            <a:tbl>
              <a:tblPr/>
              <a:tblGrid>
                <a:gridCol w="1381084"/>
                <a:gridCol w="796780"/>
                <a:gridCol w="796780"/>
                <a:gridCol w="934888"/>
                <a:gridCol w="945511"/>
                <a:gridCol w="903016"/>
                <a:gridCol w="903016"/>
                <a:gridCol w="903016"/>
                <a:gridCol w="903016"/>
              </a:tblGrid>
              <a:tr h="30875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Location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Historical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Modeled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Difference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% Difference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250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 Year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 Year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 Year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 Year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 Year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 Year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 Year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 Year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39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11413510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1,011.2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1,206.4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1,069.0 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1,250.2 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(57.8)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(43.8)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-6%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-4%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021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1141350 plus Low Outlet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1,060.0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1,221.0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1,069.0 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1,250.2 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(9.0)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(29.1)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-1%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-2%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below Englebright Dam</a:t>
            </a:r>
            <a:br>
              <a:rPr lang="en-US" dirty="0" smtClean="0"/>
            </a:br>
            <a:r>
              <a:rPr lang="en-US" sz="2000" dirty="0" smtClean="0"/>
              <a:t>3-Year Validation</a:t>
            </a:r>
            <a:endParaRPr lang="en-US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1" y="1325882"/>
            <a:ext cx="8275320" cy="4262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Narrows 2 Powerhouse Releases</a:t>
            </a:r>
            <a:br>
              <a:rPr lang="en-US" dirty="0" smtClean="0"/>
            </a:br>
            <a:r>
              <a:rPr lang="en-US" sz="2000" dirty="0" smtClean="0"/>
              <a:t>3-Year Validation</a:t>
            </a:r>
            <a:endParaRPr lang="en-US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25880"/>
            <a:ext cx="8275320" cy="4262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Narrows 1 Powerhouse Releases</a:t>
            </a:r>
            <a:br>
              <a:rPr lang="en-US" dirty="0" smtClean="0"/>
            </a:br>
            <a:r>
              <a:rPr lang="en-US" sz="2000" dirty="0" smtClean="0"/>
              <a:t>3-Year Validation</a:t>
            </a:r>
            <a:endParaRPr lang="en-US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25880"/>
            <a:ext cx="8257032" cy="4238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 Annual Flow Below Englebright Dam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4377" y="1555668"/>
          <a:ext cx="8621487" cy="2369350"/>
        </p:xfrm>
        <a:graphic>
          <a:graphicData uri="http://schemas.openxmlformats.org/drawingml/2006/table">
            <a:tbl>
              <a:tblPr/>
              <a:tblGrid>
                <a:gridCol w="1792323"/>
                <a:gridCol w="859358"/>
                <a:gridCol w="853109"/>
                <a:gridCol w="875458"/>
                <a:gridCol w="793127"/>
                <a:gridCol w="753909"/>
                <a:gridCol w="909890"/>
                <a:gridCol w="831899"/>
                <a:gridCol w="952414"/>
              </a:tblGrid>
              <a:tr h="28500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Location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Historical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Modeled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Difference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% Difference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50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5804" marR="6580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 Year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 Year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 Year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 Year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 Year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 Year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 Year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 Year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11408880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      1,496.5 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    1,937.9 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1,551.4 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1,991.8 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(54.9)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(53.9)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-4%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-3%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298">
                <a:tc gridSpan="6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(water year 20007 data not available from USGS - YCWA records used)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5804" marR="6580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5804" marR="6580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5804" marR="6580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59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11417980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      1,090.6 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    1,372.8 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919.4 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1,077.8 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171.2 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295.0 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16%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21%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59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11417970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         378.8 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       258.2 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586.5 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611.6 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(207.7)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(353.4)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-55%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-137%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Daguerre Point Dam Deliveries</a:t>
            </a:r>
            <a:endParaRPr lang="en-US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25880"/>
            <a:ext cx="7962138" cy="4251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at Marysville Gage</a:t>
            </a:r>
            <a:endParaRPr lang="en-US" dirty="0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25880"/>
            <a:ext cx="7989570" cy="4135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Colgate Powerhouse Generation</a:t>
            </a:r>
            <a:endParaRPr lang="en-US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25880"/>
            <a:ext cx="8257032" cy="4662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Narrows 2 Powerhouse Generation</a:t>
            </a:r>
            <a:endParaRPr lang="en-US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25880"/>
            <a:ext cx="8257032" cy="4514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 Annual Generation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91886" y="2125682"/>
          <a:ext cx="8550233" cy="2897580"/>
        </p:xfrm>
        <a:graphic>
          <a:graphicData uri="http://schemas.openxmlformats.org/drawingml/2006/table">
            <a:tbl>
              <a:tblPr/>
              <a:tblGrid>
                <a:gridCol w="987534"/>
                <a:gridCol w="881310"/>
                <a:gridCol w="909217"/>
                <a:gridCol w="974932"/>
                <a:gridCol w="973132"/>
                <a:gridCol w="972231"/>
                <a:gridCol w="974031"/>
                <a:gridCol w="808392"/>
                <a:gridCol w="1069454"/>
              </a:tblGrid>
              <a:tr h="72439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Location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Historical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Modeled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Difference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% Difference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2439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 Year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 Year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 Year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 Year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 Year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 Year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 Year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 Year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439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Colgate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2,303.5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2,806.8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2,466.2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2,858.6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(162.7)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(51.8)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-7%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-2%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439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Narrows 2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369.0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507.9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317.4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376.0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51.6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131.8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14%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26%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 Case Scenario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Handout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Yuba River Development Project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8686800" cy="4495800"/>
          </a:xfrm>
        </p:spPr>
        <p:txBody>
          <a:bodyPr/>
          <a:lstStyle/>
          <a:p>
            <a:r>
              <a:rPr lang="en-US" dirty="0" smtClean="0"/>
              <a:t>Version </a:t>
            </a:r>
            <a:r>
              <a:rPr lang="en-US" dirty="0" smtClean="0"/>
              <a:t>1.1 on CD</a:t>
            </a:r>
          </a:p>
          <a:p>
            <a:pPr lvl="1"/>
            <a:r>
              <a:rPr lang="en-US" dirty="0" smtClean="0"/>
              <a:t>YRDP Model v1.1.xlsm</a:t>
            </a:r>
          </a:p>
          <a:p>
            <a:pPr lvl="1"/>
            <a:r>
              <a:rPr lang="en-US" dirty="0" err="1" smtClean="0"/>
              <a:t>YRDPM</a:t>
            </a:r>
            <a:r>
              <a:rPr lang="en-US" dirty="0" smtClean="0"/>
              <a:t> Input Hydrology 20120530.dss</a:t>
            </a:r>
          </a:p>
          <a:p>
            <a:pPr lvl="1"/>
            <a:r>
              <a:rPr lang="en-US" dirty="0" err="1" smtClean="0"/>
              <a:t>YRDPM</a:t>
            </a:r>
            <a:r>
              <a:rPr lang="en-US" dirty="0" smtClean="0"/>
              <a:t> Validation Input Hydrology 2001-2010 20120516.dss</a:t>
            </a:r>
          </a:p>
          <a:p>
            <a:pPr lvl="1"/>
            <a:r>
              <a:rPr lang="en-US" dirty="0" smtClean="0"/>
              <a:t>YRDP Validation Output.dss</a:t>
            </a:r>
          </a:p>
          <a:p>
            <a:pPr lvl="1"/>
            <a:r>
              <a:rPr lang="en-US" dirty="0" err="1" smtClean="0"/>
              <a:t>YRDPM</a:t>
            </a:r>
            <a:r>
              <a:rPr lang="en-US" dirty="0" smtClean="0"/>
              <a:t> v1.1 Base Case 20120614.dss</a:t>
            </a:r>
          </a:p>
          <a:p>
            <a:pPr lvl="1"/>
            <a:r>
              <a:rPr lang="en-US" dirty="0" smtClean="0"/>
              <a:t>Operations Modeling Assumptions 20120614.pdf</a:t>
            </a:r>
          </a:p>
          <a:p>
            <a:pPr lvl="1"/>
            <a:r>
              <a:rPr lang="en-US" dirty="0" smtClean="0"/>
              <a:t>Hydrology Report 20120614.docx</a:t>
            </a:r>
          </a:p>
          <a:p>
            <a:pPr lvl="1"/>
            <a:r>
              <a:rPr lang="en-US" dirty="0" smtClean="0"/>
              <a:t>Validation Report 20120614.docx</a:t>
            </a:r>
          </a:p>
          <a:p>
            <a:pPr lvl="1"/>
            <a:r>
              <a:rPr lang="en-US" dirty="0" smtClean="0"/>
              <a:t>HEC-DSS_Excel_Data_Exchange_Add-In_For_Excel_2007-2010_v321.exe</a:t>
            </a: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84CB668-511D-46FD-B1D3-D65D4754B46D}"/>
</file>

<file path=customXml/itemProps2.xml><?xml version="1.0" encoding="utf-8"?>
<ds:datastoreItem xmlns:ds="http://schemas.openxmlformats.org/officeDocument/2006/customXml" ds:itemID="{A5AAC470-1724-4E03-B759-1F3E815952E1}"/>
</file>

<file path=customXml/itemProps3.xml><?xml version="1.0" encoding="utf-8"?>
<ds:datastoreItem xmlns:ds="http://schemas.openxmlformats.org/officeDocument/2006/customXml" ds:itemID="{B97B5010-CD49-4E74-A412-6641A08B2C7A}"/>
</file>

<file path=docProps/app.xml><?xml version="1.0" encoding="utf-8"?>
<Properties xmlns="http://schemas.openxmlformats.org/officeDocument/2006/extended-properties" xmlns:vt="http://schemas.openxmlformats.org/officeDocument/2006/docPropsVTypes">
  <TotalTime>5096</TotalTime>
  <Words>591</Words>
  <Application>Microsoft Office PowerPoint</Application>
  <PresentationFormat>On-screen Show (4:3)</PresentationFormat>
  <Paragraphs>216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Default Design</vt:lpstr>
      <vt:lpstr>Slide 1</vt:lpstr>
      <vt:lpstr>Meeting Objectives</vt:lpstr>
      <vt:lpstr>Model Validation</vt:lpstr>
      <vt:lpstr>Model Validation</vt:lpstr>
      <vt:lpstr>Flow below Our House Dam</vt:lpstr>
      <vt:lpstr>Lohman Ridge Tunnel Flow</vt:lpstr>
      <vt:lpstr>Flow below Log Cabin Dam</vt:lpstr>
      <vt:lpstr>Camptonville Tunnel Flow</vt:lpstr>
      <vt:lpstr>Mean Annual Flow at Our House and Log Cabin Dam Gages</vt:lpstr>
      <vt:lpstr>New Bullards Bar Reservoir Target Storage</vt:lpstr>
      <vt:lpstr>New Bullards Bar Reservoir Storage 3-Year Validation</vt:lpstr>
      <vt:lpstr>New Bullards Bar Reservoir Storage 10-Year Validation</vt:lpstr>
      <vt:lpstr>Flow below New Bullards Bar Dam</vt:lpstr>
      <vt:lpstr>Colgate Powerhouse Releases</vt:lpstr>
      <vt:lpstr>Colgate Powerhouse Releases Summer of 2008 with weekends shaded</vt:lpstr>
      <vt:lpstr>Mean Annual Colgate Powerhouse Release</vt:lpstr>
      <vt:lpstr>Flow below Englebright Dam 3-Year Validation</vt:lpstr>
      <vt:lpstr>Narrows 2 Powerhouse Releases 3-Year Validation</vt:lpstr>
      <vt:lpstr>Narrows 1 Powerhouse Releases 3-Year Validation</vt:lpstr>
      <vt:lpstr>Mean Annual Flow Below Englebright Dam</vt:lpstr>
      <vt:lpstr>Daguerre Point Dam Deliveries</vt:lpstr>
      <vt:lpstr>Flow at Marysville Gage</vt:lpstr>
      <vt:lpstr>Colgate Powerhouse Generation</vt:lpstr>
      <vt:lpstr>Narrows 2 Powerhouse Generation</vt:lpstr>
      <vt:lpstr>Mean Annual Generation</vt:lpstr>
      <vt:lpstr>Base Case Scenario</vt:lpstr>
      <vt:lpstr>Yuba River Development Project Model</vt:lpstr>
    </vt:vector>
  </TitlesOfParts>
  <Company>MWH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MWH Global, Inc.</dc:creator>
  <cp:lastModifiedBy>Jeffrey Weaver</cp:lastModifiedBy>
  <cp:revision>453</cp:revision>
  <dcterms:created xsi:type="dcterms:W3CDTF">2007-09-21T20:37:58Z</dcterms:created>
  <dcterms:modified xsi:type="dcterms:W3CDTF">2012-06-13T22:21:48Z</dcterms:modified>
</cp:coreProperties>
</file>